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c0d60a699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c0d60a699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Corruption is very hard to measure, as no corporation will admit how much corruption they have.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c0d60a6620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c0d60a6620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c0d60a6620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c0d60a6620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c0d60a6620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c0d60a6620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6adcaa84c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6adcaa84c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c0d60a662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c0d60a662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6adcaa84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6adcaa84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6adcaa84c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6adcaa84c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c0d60a662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c0d60a662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c0d60a6620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c0d60a6620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400">
                <a:solidFill>
                  <a:schemeClr val="dk1"/>
                </a:solidFill>
              </a:rPr>
              <a:t>#1</a:t>
            </a:r>
            <a:endParaRPr sz="1400">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8eed28ac1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8eed28ac1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700">
                <a:solidFill>
                  <a:schemeClr val="dk1"/>
                </a:solidFill>
              </a:rPr>
              <a:t>#2</a:t>
            </a:r>
            <a:endParaRPr sz="700">
              <a:solidFill>
                <a:schemeClr val="dk1"/>
              </a:solidFill>
            </a:endParaRPr>
          </a:p>
          <a:p>
            <a:pPr indent="-333495" lvl="0" marL="457200" rtl="0" algn="l">
              <a:lnSpc>
                <a:spcPct val="90000"/>
              </a:lnSpc>
              <a:spcBef>
                <a:spcPts val="0"/>
              </a:spcBef>
              <a:spcAft>
                <a:spcPts val="0"/>
              </a:spcAft>
              <a:buClr>
                <a:schemeClr val="dk1"/>
              </a:buClr>
              <a:buSzPts val="1652"/>
              <a:buFont typeface="Lato"/>
              <a:buChar char="●"/>
            </a:pPr>
            <a:r>
              <a:rPr lang="en-GB" sz="1311">
                <a:solidFill>
                  <a:schemeClr val="dk1"/>
                </a:solidFill>
                <a:latin typeface="Lato"/>
                <a:ea typeface="Lato"/>
                <a:cs typeface="Lato"/>
                <a:sym typeface="Lato"/>
              </a:rPr>
              <a:t>Figure A shows the correlation between crime incidences and 25 different indicators of Social welfare.</a:t>
            </a:r>
            <a:endParaRPr sz="1311">
              <a:solidFill>
                <a:schemeClr val="dk1"/>
              </a:solidFill>
              <a:latin typeface="Lato"/>
              <a:ea typeface="Lato"/>
              <a:cs typeface="Lato"/>
              <a:sym typeface="Lato"/>
            </a:endParaRPr>
          </a:p>
          <a:p>
            <a:pPr indent="-333495" lvl="0" marL="457200" rtl="0" algn="l">
              <a:lnSpc>
                <a:spcPct val="90000"/>
              </a:lnSpc>
              <a:spcBef>
                <a:spcPts val="1000"/>
              </a:spcBef>
              <a:spcAft>
                <a:spcPts val="0"/>
              </a:spcAft>
              <a:buClr>
                <a:schemeClr val="dk1"/>
              </a:buClr>
              <a:buSzPts val="1652"/>
              <a:buFont typeface="Lato"/>
              <a:buChar char="●"/>
            </a:pPr>
            <a:r>
              <a:rPr lang="en-GB" sz="1311">
                <a:solidFill>
                  <a:schemeClr val="dk1"/>
                </a:solidFill>
                <a:latin typeface="Lato"/>
                <a:ea typeface="Lato"/>
                <a:cs typeface="Lato"/>
                <a:sym typeface="Lato"/>
              </a:rPr>
              <a:t>It can be observed the crime is not significatively correlated with social welfare indicators such as family income, unemployment or police salaries or poverty, education.</a:t>
            </a:r>
            <a:endParaRPr sz="1311">
              <a:solidFill>
                <a:schemeClr val="dk1"/>
              </a:solidFill>
              <a:latin typeface="Lato"/>
              <a:ea typeface="Lato"/>
              <a:cs typeface="Lato"/>
              <a:sym typeface="Lato"/>
            </a:endParaRPr>
          </a:p>
          <a:p>
            <a:pPr indent="-333495" lvl="0" marL="457200" rtl="0" algn="l">
              <a:lnSpc>
                <a:spcPct val="90000"/>
              </a:lnSpc>
              <a:spcBef>
                <a:spcPts val="1000"/>
              </a:spcBef>
              <a:spcAft>
                <a:spcPts val="0"/>
              </a:spcAft>
              <a:buClr>
                <a:schemeClr val="dk1"/>
              </a:buClr>
              <a:buSzPts val="1652"/>
              <a:buFont typeface="Lato"/>
              <a:buChar char="●"/>
            </a:pPr>
            <a:r>
              <a:rPr lang="en-GB" sz="1311">
                <a:solidFill>
                  <a:schemeClr val="dk1"/>
                </a:solidFill>
                <a:latin typeface="Lato"/>
                <a:ea typeface="Lato"/>
                <a:cs typeface="Lato"/>
                <a:sym typeface="Lato"/>
              </a:rPr>
              <a:t>But crime is significantly anti-correlated with trust and confidence in police corporations and the justice system (red dots, first row and column). (more trust, less crime or less trust leads to more crime</a:t>
            </a:r>
            <a:endParaRPr sz="1311">
              <a:solidFill>
                <a:schemeClr val="dk1"/>
              </a:solidFill>
              <a:latin typeface="Lato"/>
              <a:ea typeface="Lato"/>
              <a:cs typeface="Lato"/>
              <a:sym typeface="Lato"/>
            </a:endParaRPr>
          </a:p>
          <a:p>
            <a:pPr indent="-311905" lvl="0" marL="457200" rtl="0" algn="l">
              <a:lnSpc>
                <a:spcPct val="90000"/>
              </a:lnSpc>
              <a:spcBef>
                <a:spcPts val="1000"/>
              </a:spcBef>
              <a:spcAft>
                <a:spcPts val="0"/>
              </a:spcAft>
              <a:buClr>
                <a:schemeClr val="dk1"/>
              </a:buClr>
              <a:buSzPts val="1312"/>
              <a:buFont typeface="Lato"/>
              <a:buChar char="●"/>
            </a:pPr>
            <a:r>
              <a:rPr lang="en-GB" sz="1311">
                <a:solidFill>
                  <a:schemeClr val="dk1"/>
                </a:solidFill>
                <a:latin typeface="Lato"/>
                <a:ea typeface="Lato"/>
                <a:cs typeface="Lato"/>
                <a:sym typeface="Lato"/>
              </a:rPr>
              <a:t>Crime is positively correlated to GDP (First row, blue dot) (more GDP, leads to more crime)</a:t>
            </a:r>
            <a:endParaRPr sz="1311">
              <a:solidFill>
                <a:schemeClr val="dk1"/>
              </a:solidFill>
              <a:latin typeface="Lato"/>
              <a:ea typeface="Lato"/>
              <a:cs typeface="Lato"/>
              <a:sym typeface="Lato"/>
            </a:endParaRPr>
          </a:p>
          <a:p>
            <a:pPr indent="-311905" lvl="0" marL="457200" rtl="0" algn="l">
              <a:lnSpc>
                <a:spcPct val="90000"/>
              </a:lnSpc>
              <a:spcBef>
                <a:spcPts val="1000"/>
              </a:spcBef>
              <a:spcAft>
                <a:spcPts val="0"/>
              </a:spcAft>
              <a:buClr>
                <a:schemeClr val="dk1"/>
              </a:buClr>
              <a:buSzPts val="1312"/>
              <a:buFont typeface="Lato"/>
              <a:buChar char="●"/>
            </a:pPr>
            <a:r>
              <a:rPr lang="en-GB" sz="1311">
                <a:solidFill>
                  <a:schemeClr val="dk1"/>
                </a:solidFill>
                <a:latin typeface="Lato"/>
                <a:ea typeface="Lato"/>
                <a:cs typeface="Lato"/>
                <a:sym typeface="Lato"/>
              </a:rPr>
              <a:t>Crime is higher, citizens trust in the police and justice system is considerably lower.</a:t>
            </a:r>
            <a:endParaRPr sz="1311">
              <a:solidFill>
                <a:schemeClr val="dk1"/>
              </a:solidFill>
              <a:latin typeface="Lato"/>
              <a:ea typeface="Lato"/>
              <a:cs typeface="Lato"/>
              <a:sym typeface="Lato"/>
            </a:endParaRPr>
          </a:p>
          <a:p>
            <a:pPr indent="-333495" lvl="0" marL="457200" rtl="0" algn="l">
              <a:lnSpc>
                <a:spcPct val="90000"/>
              </a:lnSpc>
              <a:spcBef>
                <a:spcPts val="1000"/>
              </a:spcBef>
              <a:spcAft>
                <a:spcPts val="0"/>
              </a:spcAft>
              <a:buClr>
                <a:schemeClr val="dk1"/>
              </a:buClr>
              <a:buSzPts val="1652"/>
              <a:buFont typeface="Lato"/>
              <a:buChar char="●"/>
            </a:pPr>
            <a:r>
              <a:rPr lang="en-GB" sz="1311">
                <a:solidFill>
                  <a:schemeClr val="dk1"/>
                </a:solidFill>
                <a:latin typeface="Lato"/>
                <a:ea typeface="Lato"/>
                <a:cs typeface="Lato"/>
                <a:sym typeface="Lato"/>
              </a:rPr>
              <a:t>One possible reason for this anticorrelation may be due, indeed, to there being more police corruption in the regions affected with higher crime rates. </a:t>
            </a:r>
            <a:endParaRPr sz="1311">
              <a:solidFill>
                <a:schemeClr val="dk1"/>
              </a:solidFill>
              <a:latin typeface="Lato"/>
              <a:ea typeface="Lato"/>
              <a:cs typeface="Lato"/>
              <a:sym typeface="Lato"/>
            </a:endParaRPr>
          </a:p>
          <a:p>
            <a:pPr indent="-333495" lvl="0" marL="457200" rtl="0" algn="l">
              <a:lnSpc>
                <a:spcPct val="90000"/>
              </a:lnSpc>
              <a:spcBef>
                <a:spcPts val="1000"/>
              </a:spcBef>
              <a:spcAft>
                <a:spcPts val="0"/>
              </a:spcAft>
              <a:buClr>
                <a:schemeClr val="dk1"/>
              </a:buClr>
              <a:buSzPts val="1652"/>
              <a:buFont typeface="Lato"/>
              <a:buChar char="●"/>
            </a:pPr>
            <a:r>
              <a:rPr lang="en-GB" sz="1311">
                <a:solidFill>
                  <a:schemeClr val="dk1"/>
                </a:solidFill>
                <a:latin typeface="Lato"/>
                <a:ea typeface="Lato"/>
                <a:cs typeface="Lato"/>
                <a:sym typeface="Lato"/>
              </a:rPr>
              <a:t>Another possibility is that the perceived police and judicial corruption may lead citizens to believe that they can get away with crime unpunished. </a:t>
            </a:r>
            <a:endParaRPr sz="1025">
              <a:solidFill>
                <a:schemeClr val="dk1"/>
              </a:solidFill>
              <a:latin typeface="Lato"/>
              <a:ea typeface="Lato"/>
              <a:cs typeface="Lato"/>
              <a:sym typeface="Lato"/>
            </a:endParaRPr>
          </a:p>
          <a:p>
            <a:pPr indent="-344535" lvl="0" marL="457200" rtl="0" algn="l">
              <a:spcBef>
                <a:spcPts val="1000"/>
              </a:spcBef>
              <a:spcAft>
                <a:spcPts val="0"/>
              </a:spcAft>
              <a:buClr>
                <a:schemeClr val="dk1"/>
              </a:buClr>
              <a:buSzPts val="1826"/>
              <a:buFont typeface="Lato"/>
              <a:buChar char="●"/>
            </a:pPr>
            <a:r>
              <a:t/>
            </a:r>
            <a:endParaRPr sz="1025">
              <a:solidFill>
                <a:schemeClr val="dk1"/>
              </a:solidFill>
              <a:latin typeface="Lato"/>
              <a:ea typeface="Lato"/>
              <a:cs typeface="Lato"/>
              <a:sym typeface="Lato"/>
            </a:endParaRPr>
          </a:p>
          <a:p>
            <a:pPr indent="-344535" lvl="0" marL="457200" rtl="0" algn="l">
              <a:spcBef>
                <a:spcPts val="1000"/>
              </a:spcBef>
              <a:spcAft>
                <a:spcPts val="1000"/>
              </a:spcAft>
              <a:buClr>
                <a:schemeClr val="dk1"/>
              </a:buClr>
              <a:buSzPts val="1826"/>
              <a:buFont typeface="Lato"/>
              <a:buChar char="●"/>
            </a:pPr>
            <a:r>
              <a:rPr lang="en-GB" sz="1025">
                <a:solidFill>
                  <a:schemeClr val="dk1"/>
                </a:solidFill>
                <a:latin typeface="Lato"/>
                <a:ea typeface="Lato"/>
                <a:cs typeface="Lato"/>
                <a:sym typeface="Lato"/>
              </a:rPr>
              <a:t>Red means more negative relation and blue means more positive relation???????? A positive correlation indicates two variables that tend to move in the same direction. A negative correlation indicates two variables that tend to move in opposite directions.</a:t>
            </a:r>
            <a:endParaRPr sz="7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8eed28ac10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8eed28ac1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#3</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8eed28ac10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8eed28ac10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400">
                <a:solidFill>
                  <a:schemeClr val="dk1"/>
                </a:solidFill>
              </a:rPr>
              <a:t>Breaking down the network by capturing the kingpins, or removing hubs leads to disconnected networks, which do not lead to reduction in crime levels.</a:t>
            </a:r>
            <a:endParaRPr sz="1400">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nature.com/articles/s41598-022-23630-x" TargetMode="Externa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019250" y="1578400"/>
            <a:ext cx="55353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Paper Presentation</a:t>
            </a:r>
            <a:endParaRPr/>
          </a:p>
        </p:txBody>
      </p:sp>
      <p:sp>
        <p:nvSpPr>
          <p:cNvPr id="229" name="Google Shape;229;p17"/>
          <p:cNvSpPr txBox="1"/>
          <p:nvPr>
            <p:ph idx="1" type="subTitle"/>
          </p:nvPr>
        </p:nvSpPr>
        <p:spPr>
          <a:xfrm>
            <a:off x="5083950" y="3924925"/>
            <a:ext cx="3470700" cy="888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r>
              <a:rPr lang="en-GB" sz="1500">
                <a:latin typeface="Calibri"/>
                <a:ea typeface="Calibri"/>
                <a:cs typeface="Calibri"/>
                <a:sym typeface="Calibri"/>
              </a:rPr>
              <a:t>Jose Perales, Ishrat Naba, </a:t>
            </a:r>
            <a:r>
              <a:rPr lang="en-GB" sz="1500">
                <a:latin typeface="Calibri"/>
                <a:ea typeface="Calibri"/>
                <a:cs typeface="Calibri"/>
                <a:sym typeface="Calibri"/>
              </a:rPr>
              <a:t>Simrat Benipal</a:t>
            </a:r>
            <a:endParaRPr sz="1500">
              <a:latin typeface="Calibri"/>
              <a:ea typeface="Calibri"/>
              <a:cs typeface="Calibri"/>
              <a:sym typeface="Calibri"/>
            </a:endParaRPr>
          </a:p>
          <a:p>
            <a:pPr indent="0" lvl="0" marL="0" rtl="0" algn="r">
              <a:spcBef>
                <a:spcPts val="0"/>
              </a:spcBef>
              <a:spcAft>
                <a:spcPts val="0"/>
              </a:spcAft>
              <a:buClr>
                <a:srgbClr val="000000"/>
              </a:buClr>
              <a:buSzPts val="1500"/>
              <a:buFont typeface="Arial"/>
              <a:buNone/>
            </a:pPr>
            <a:r>
              <a:rPr lang="en-GB" sz="1500">
                <a:latin typeface="Calibri"/>
                <a:ea typeface="Calibri"/>
                <a:cs typeface="Calibri"/>
                <a:sym typeface="Calibri"/>
              </a:rPr>
              <a:t>Group # 11</a:t>
            </a:r>
            <a:endParaRPr sz="1500">
              <a:latin typeface="Calibri"/>
              <a:ea typeface="Calibri"/>
              <a:cs typeface="Calibri"/>
              <a:sym typeface="Calibri"/>
            </a:endParaRPr>
          </a:p>
          <a:p>
            <a:pPr indent="0" lvl="0" marL="0" rtl="0" algn="r">
              <a:spcBef>
                <a:spcPts val="0"/>
              </a:spcBef>
              <a:spcAft>
                <a:spcPts val="0"/>
              </a:spcAft>
              <a:buClr>
                <a:srgbClr val="000000"/>
              </a:buClr>
              <a:buSzPts val="1500"/>
              <a:buFont typeface="Arial"/>
              <a:buNone/>
            </a:pPr>
            <a:r>
              <a:rPr lang="en-GB" sz="1500">
                <a:latin typeface="Calibri"/>
                <a:ea typeface="Calibri"/>
                <a:cs typeface="Calibri"/>
                <a:sym typeface="Calibri"/>
              </a:rPr>
              <a:t>Netflix II</a:t>
            </a:r>
            <a:endParaRPr sz="1500">
              <a:latin typeface="Calibri"/>
              <a:ea typeface="Calibri"/>
              <a:cs typeface="Calibri"/>
              <a:sym typeface="Calibri"/>
            </a:endParaRPr>
          </a:p>
          <a:p>
            <a:pPr indent="0" lvl="0" marL="0" rtl="0" algn="l">
              <a:lnSpc>
                <a:spcPct val="115000"/>
              </a:lnSpc>
              <a:spcBef>
                <a:spcPts val="0"/>
              </a:spcBef>
              <a:spcAft>
                <a:spcPts val="0"/>
              </a:spcAft>
              <a:buNone/>
            </a:pPr>
            <a:r>
              <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6"/>
          <p:cNvSpPr txBox="1"/>
          <p:nvPr/>
        </p:nvSpPr>
        <p:spPr>
          <a:xfrm>
            <a:off x="916725" y="962125"/>
            <a:ext cx="6828000" cy="3885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 methodology and findings have broad applicability. The model can be adapted to other countries or regions facing similar issues, making it a valuable tool for comparative studies and international policy development.</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Corruption and its perception are difficult to measure. This study quantitatively models these aspects, bridging the gap between qualitative observations and quantitative analysis.</a:t>
            </a:r>
            <a:endParaRPr>
              <a:solidFill>
                <a:schemeClr val="lt1"/>
              </a:solidFill>
              <a:latin typeface="Lato"/>
              <a:ea typeface="Lato"/>
              <a:cs typeface="Lato"/>
              <a:sym typeface="Lato"/>
            </a:endParaRPr>
          </a:p>
          <a:p>
            <a:pPr indent="-317500" lvl="0" marL="457200" rtl="0" algn="l">
              <a:spcBef>
                <a:spcPts val="1000"/>
              </a:spcBef>
              <a:spcAft>
                <a:spcPts val="1000"/>
              </a:spcAft>
              <a:buClr>
                <a:schemeClr val="lt1"/>
              </a:buClr>
              <a:buSzPts val="1400"/>
              <a:buFont typeface="Lato"/>
              <a:buChar char="●"/>
            </a:pPr>
            <a:r>
              <a:rPr lang="en-GB">
                <a:solidFill>
                  <a:schemeClr val="lt1"/>
                </a:solidFill>
                <a:latin typeface="Lato"/>
                <a:ea typeface="Lato"/>
                <a:cs typeface="Lato"/>
                <a:sym typeface="Lato"/>
              </a:rPr>
              <a:t>An agent-based model offers a flexible approach to simulate complex social dynamics. It allows for the analysis of individual behaviors and their effects on the system, providing insights that are not easily obtainable.</a:t>
            </a:r>
            <a:endParaRPr>
              <a:solidFill>
                <a:schemeClr val="lt1"/>
              </a:solidFill>
              <a:latin typeface="Lato"/>
              <a:ea typeface="Lato"/>
              <a:cs typeface="Lato"/>
              <a:sym typeface="Lato"/>
            </a:endParaRPr>
          </a:p>
        </p:txBody>
      </p:sp>
      <p:sp>
        <p:nvSpPr>
          <p:cNvPr id="293" name="Google Shape;293;p26"/>
          <p:cNvSpPr txBox="1"/>
          <p:nvPr/>
        </p:nvSpPr>
        <p:spPr>
          <a:xfrm>
            <a:off x="826875" y="232400"/>
            <a:ext cx="6623400" cy="58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GB" sz="2600">
                <a:solidFill>
                  <a:schemeClr val="lt1"/>
                </a:solidFill>
              </a:rPr>
              <a:t>Strengths</a:t>
            </a:r>
            <a:endParaRPr sz="20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7"/>
          <p:cNvSpPr txBox="1"/>
          <p:nvPr/>
        </p:nvSpPr>
        <p:spPr>
          <a:xfrm>
            <a:off x="916725" y="962125"/>
            <a:ext cx="6864300" cy="3885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 model does not simulate potential conflicts between criminal groups after a large criminal organization is fractured. These conflicts can impact the dynamics of crime and violence.</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The simulations do not account for the efforts of law enforcement to combat corruption within its ranks. The model might not accurately reflect the potential impact of internal anti-corruption measures.</a:t>
            </a:r>
            <a:endParaRPr>
              <a:solidFill>
                <a:schemeClr val="lt1"/>
              </a:solidFill>
              <a:latin typeface="Lato"/>
              <a:ea typeface="Lato"/>
              <a:cs typeface="Lato"/>
              <a:sym typeface="Lato"/>
            </a:endParaRPr>
          </a:p>
          <a:p>
            <a:pPr indent="-317500" lvl="0" marL="457200" rtl="0" algn="l">
              <a:spcBef>
                <a:spcPts val="1000"/>
              </a:spcBef>
              <a:spcAft>
                <a:spcPts val="1000"/>
              </a:spcAft>
              <a:buClr>
                <a:schemeClr val="lt1"/>
              </a:buClr>
              <a:buSzPts val="1400"/>
              <a:buFont typeface="Lato"/>
              <a:buChar char="●"/>
            </a:pPr>
            <a:r>
              <a:rPr lang="en-GB">
                <a:solidFill>
                  <a:schemeClr val="lt1"/>
                </a:solidFill>
                <a:latin typeface="Lato"/>
                <a:ea typeface="Lato"/>
                <a:cs typeface="Lato"/>
                <a:sym typeface="Lato"/>
              </a:rPr>
              <a:t>The study does not incorporate a feedback mechanism between the public's perception of police corruption and the actual fraction of corrupt police officers. The model may not fully capture the cyclical nature of corruption, where increased perception of corruption could lead to higher levels of corruption.</a:t>
            </a:r>
            <a:endParaRPr>
              <a:solidFill>
                <a:schemeClr val="lt1"/>
              </a:solidFill>
              <a:latin typeface="Lato"/>
              <a:ea typeface="Lato"/>
              <a:cs typeface="Lato"/>
              <a:sym typeface="Lato"/>
            </a:endParaRPr>
          </a:p>
        </p:txBody>
      </p:sp>
      <p:sp>
        <p:nvSpPr>
          <p:cNvPr id="299" name="Google Shape;299;p27"/>
          <p:cNvSpPr txBox="1"/>
          <p:nvPr/>
        </p:nvSpPr>
        <p:spPr>
          <a:xfrm>
            <a:off x="826875" y="232400"/>
            <a:ext cx="6623400" cy="58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GB" sz="2600">
                <a:solidFill>
                  <a:schemeClr val="lt1"/>
                </a:solidFill>
              </a:rPr>
              <a:t>Limitations</a:t>
            </a:r>
            <a:endParaRPr sz="20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8"/>
          <p:cNvSpPr txBox="1"/>
          <p:nvPr/>
        </p:nvSpPr>
        <p:spPr>
          <a:xfrm>
            <a:off x="826875" y="232400"/>
            <a:ext cx="6623400" cy="58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GB" sz="2600">
                <a:solidFill>
                  <a:schemeClr val="lt1"/>
                </a:solidFill>
              </a:rPr>
              <a:t>Relation to the Course</a:t>
            </a:r>
            <a:endParaRPr sz="2000">
              <a:solidFill>
                <a:schemeClr val="lt1"/>
              </a:solidFill>
            </a:endParaRPr>
          </a:p>
        </p:txBody>
      </p:sp>
      <p:sp>
        <p:nvSpPr>
          <p:cNvPr id="305" name="Google Shape;305;p28"/>
          <p:cNvSpPr txBox="1"/>
          <p:nvPr/>
        </p:nvSpPr>
        <p:spPr>
          <a:xfrm>
            <a:off x="853950" y="968125"/>
            <a:ext cx="7436100" cy="4026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 paper uses</a:t>
            </a:r>
            <a:r>
              <a:rPr lang="en-GB">
                <a:solidFill>
                  <a:schemeClr val="lt1"/>
                </a:solidFill>
                <a:latin typeface="Lato"/>
                <a:ea typeface="Lato"/>
                <a:cs typeface="Lato"/>
                <a:sym typeface="Lato"/>
              </a:rPr>
              <a:t> network analysis to determine how society perceives police corruption and correlates it to the seemingly increased crime rates due to the public's perception of them.</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 models involve the construction and evolution of criminal networks, where criminals are organized in hierarchical structures. This aspect of the model allows for the analysis of network properties such as connectivity, centrality, and modularity. It also employs a preferential attachment algorithm based on money to simulate the formation of connections in the criminal network. This algorithmic approach is fundamental in understanding the emergence of network hubs and the distribution of node degrees, which was well covered in the course.</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Data mining techniques were applied to analyze patterns in crime data and identify factors contributing to crime outbreaks. By analyzing this data, the paper identifies correlations and dependencies among variables related to corruption.</a:t>
            </a:r>
            <a:endParaRPr>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9"/>
          <p:cNvSpPr txBox="1"/>
          <p:nvPr/>
        </p:nvSpPr>
        <p:spPr>
          <a:xfrm>
            <a:off x="826875" y="232400"/>
            <a:ext cx="6623400" cy="58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GB" sz="2600">
                <a:solidFill>
                  <a:schemeClr val="lt1"/>
                </a:solidFill>
              </a:rPr>
              <a:t>Conclusion</a:t>
            </a:r>
            <a:endParaRPr sz="2000">
              <a:solidFill>
                <a:schemeClr val="lt1"/>
              </a:solidFill>
            </a:endParaRPr>
          </a:p>
        </p:txBody>
      </p:sp>
      <p:sp>
        <p:nvSpPr>
          <p:cNvPr id="311" name="Google Shape;311;p29"/>
          <p:cNvSpPr txBox="1"/>
          <p:nvPr/>
        </p:nvSpPr>
        <p:spPr>
          <a:xfrm>
            <a:off x="907875" y="962125"/>
            <a:ext cx="7436100" cy="3885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 results presented in this work can be considered by policy makers in developing countries in which a high perception of police corruption leads to a lack of respect for the institutions and those in charge of maintaining order (judges, prosecutors, police).</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While p</a:t>
            </a:r>
            <a:r>
              <a:rPr lang="en-GB">
                <a:solidFill>
                  <a:schemeClr val="lt1"/>
                </a:solidFill>
                <a:latin typeface="Lato"/>
                <a:ea typeface="Lato"/>
                <a:cs typeface="Lato"/>
                <a:sym typeface="Lato"/>
              </a:rPr>
              <a:t>overty and inequality may be important for the emergence of violent crime in Mexico, they may not be the main causes.</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A high perception of corruption leads citizens to disrespect authorities and behave out of the law, increasing the level of crime.</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Even a slight increase in the perceived level of corruption can lead to a considerable increase in crime.</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Arresting kingpins or confiscating their assets does not seem to reduce crime in the long term, but instead fractures the criminal network, creating more independent cells.</a:t>
            </a:r>
            <a:endParaRPr>
              <a:solidFill>
                <a:schemeClr val="lt1"/>
              </a:solidFill>
              <a:latin typeface="Lato"/>
              <a:ea typeface="Lato"/>
              <a:cs typeface="Lato"/>
              <a:sym typeface="Lato"/>
            </a:endParaRPr>
          </a:p>
          <a:p>
            <a:pPr indent="0" lvl="0" marL="457200" rtl="0" algn="l">
              <a:spcBef>
                <a:spcPts val="100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0"/>
          <p:cNvSpPr txBox="1"/>
          <p:nvPr>
            <p:ph type="title"/>
          </p:nvPr>
        </p:nvSpPr>
        <p:spPr>
          <a:xfrm>
            <a:off x="823850" y="866775"/>
            <a:ext cx="36999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GB"/>
              <a:t>Questions?</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1"/>
          <p:cNvSpPr txBox="1"/>
          <p:nvPr>
            <p:ph type="title"/>
          </p:nvPr>
        </p:nvSpPr>
        <p:spPr>
          <a:xfrm>
            <a:off x="718525" y="1553500"/>
            <a:ext cx="28674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Thanks!</a:t>
            </a:r>
            <a:endParaRPr sz="3000"/>
          </a:p>
        </p:txBody>
      </p:sp>
      <p:sp>
        <p:nvSpPr>
          <p:cNvPr id="322" name="Google Shape;322;p31"/>
          <p:cNvSpPr txBox="1"/>
          <p:nvPr>
            <p:ph idx="4294967295" type="body"/>
          </p:nvPr>
        </p:nvSpPr>
        <p:spPr>
          <a:xfrm>
            <a:off x="718525" y="3030088"/>
            <a:ext cx="2983200" cy="12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latin typeface="Arial"/>
                <a:ea typeface="Arial"/>
                <a:cs typeface="Arial"/>
                <a:sym typeface="Arial"/>
              </a:rPr>
              <a:t>Paper Link:</a:t>
            </a:r>
            <a:endParaRPr sz="1100">
              <a:latin typeface="Arial"/>
              <a:ea typeface="Arial"/>
              <a:cs typeface="Arial"/>
              <a:sym typeface="Arial"/>
            </a:endParaRPr>
          </a:p>
          <a:p>
            <a:pPr indent="0" lvl="0" marL="0" rtl="0" algn="l">
              <a:spcBef>
                <a:spcPts val="1600"/>
              </a:spcBef>
              <a:spcAft>
                <a:spcPts val="0"/>
              </a:spcAft>
              <a:buNone/>
            </a:pPr>
            <a:r>
              <a:rPr lang="en-GB" sz="1100">
                <a:latin typeface="Arial"/>
                <a:ea typeface="Arial"/>
                <a:cs typeface="Arial"/>
                <a:sym typeface="Arial"/>
              </a:rPr>
              <a:t> </a:t>
            </a:r>
            <a:r>
              <a:rPr lang="en-GB" sz="1100" u="sng">
                <a:solidFill>
                  <a:schemeClr val="hlink"/>
                </a:solidFill>
                <a:latin typeface="Arial"/>
                <a:ea typeface="Arial"/>
                <a:cs typeface="Arial"/>
                <a:sym typeface="Arial"/>
                <a:hlinkClick r:id="rId3"/>
              </a:rPr>
              <a:t>Modeling the role of police corruption in the reduction of organized crime: Mexico as a case study | Scientific Reports</a:t>
            </a:r>
            <a:endParaRPr sz="1100">
              <a:latin typeface="Arial"/>
              <a:ea typeface="Arial"/>
              <a:cs typeface="Arial"/>
              <a:sym typeface="Arial"/>
            </a:endParaRPr>
          </a:p>
          <a:p>
            <a:pPr indent="0" lvl="0" marL="0" rtl="0" algn="l">
              <a:spcBef>
                <a:spcPts val="1600"/>
              </a:spcBef>
              <a:spcAft>
                <a:spcPts val="1600"/>
              </a:spcAft>
              <a:buNone/>
            </a:pPr>
            <a:r>
              <a:t/>
            </a:r>
            <a:endParaRPr>
              <a:latin typeface="Arial"/>
              <a:ea typeface="Arial"/>
              <a:cs typeface="Arial"/>
              <a:sym typeface="Arial"/>
            </a:endParaRPr>
          </a:p>
        </p:txBody>
      </p:sp>
      <p:grpSp>
        <p:nvGrpSpPr>
          <p:cNvPr id="323" name="Google Shape;323;p31"/>
          <p:cNvGrpSpPr/>
          <p:nvPr/>
        </p:nvGrpSpPr>
        <p:grpSpPr>
          <a:xfrm>
            <a:off x="4066820" y="1553491"/>
            <a:ext cx="3159984" cy="2439109"/>
            <a:chOff x="3553042" y="1657806"/>
            <a:chExt cx="3461100" cy="2671532"/>
          </a:xfrm>
        </p:grpSpPr>
        <p:sp>
          <p:nvSpPr>
            <p:cNvPr id="324" name="Google Shape;324;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2" name="Google Shape;332;p31"/>
          <p:cNvPicPr preferRelativeResize="0"/>
          <p:nvPr/>
        </p:nvPicPr>
        <p:blipFill rotWithShape="1">
          <a:blip r:embed="rId4">
            <a:alphaModFix/>
          </a:blip>
          <a:srcRect b="26215" l="45356" r="19582" t="50734"/>
          <a:stretch/>
        </p:blipFill>
        <p:spPr>
          <a:xfrm>
            <a:off x="4115130" y="1605638"/>
            <a:ext cx="3063300" cy="1745700"/>
          </a:xfrm>
          <a:prstGeom prst="rect">
            <a:avLst/>
          </a:prstGeom>
          <a:noFill/>
          <a:ln>
            <a:noFill/>
          </a:ln>
        </p:spPr>
      </p:pic>
      <p:sp>
        <p:nvSpPr>
          <p:cNvPr id="333" name="Google Shape;333;p31"/>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31"/>
          <p:cNvGrpSpPr/>
          <p:nvPr/>
        </p:nvGrpSpPr>
        <p:grpSpPr>
          <a:xfrm>
            <a:off x="6762480" y="2546254"/>
            <a:ext cx="1024386" cy="1522884"/>
            <a:chOff x="6505573" y="2745170"/>
            <a:chExt cx="1122000" cy="1668000"/>
          </a:xfrm>
        </p:grpSpPr>
        <p:sp>
          <p:nvSpPr>
            <p:cNvPr id="335" name="Google Shape;335;p31"/>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9" name="Google Shape;339;p31"/>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40" name="Google Shape;340;p31"/>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 name="Google Shape;341;p31"/>
          <p:cNvGrpSpPr/>
          <p:nvPr/>
        </p:nvGrpSpPr>
        <p:grpSpPr>
          <a:xfrm>
            <a:off x="6405845" y="3121897"/>
            <a:ext cx="520684" cy="1036470"/>
            <a:chOff x="9543736" y="4486132"/>
            <a:chExt cx="570300" cy="1135235"/>
          </a:xfrm>
        </p:grpSpPr>
        <p:sp>
          <p:nvSpPr>
            <p:cNvPr id="342" name="Google Shape;342;p31"/>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6" name="Google Shape;346;p31"/>
          <p:cNvPicPr preferRelativeResize="0"/>
          <p:nvPr/>
        </p:nvPicPr>
        <p:blipFill rotWithShape="1">
          <a:blip r:embed="rId4">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47" name="Google Shape;347;p31"/>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 name="Google Shape;348;p31"/>
          <p:cNvGrpSpPr/>
          <p:nvPr/>
        </p:nvGrpSpPr>
        <p:grpSpPr>
          <a:xfrm>
            <a:off x="7564804" y="3443361"/>
            <a:ext cx="455496" cy="692277"/>
            <a:chOff x="7384375" y="3728000"/>
            <a:chExt cx="498900" cy="758244"/>
          </a:xfrm>
        </p:grpSpPr>
        <p:sp>
          <p:nvSpPr>
            <p:cNvPr id="349" name="Google Shape;349;p31"/>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31"/>
          <p:cNvGrpSpPr/>
          <p:nvPr/>
        </p:nvGrpSpPr>
        <p:grpSpPr>
          <a:xfrm>
            <a:off x="7564836" y="3561758"/>
            <a:ext cx="478081" cy="462776"/>
            <a:chOff x="7384385" y="3857442"/>
            <a:chExt cx="523637" cy="506874"/>
          </a:xfrm>
        </p:grpSpPr>
        <p:sp>
          <p:nvSpPr>
            <p:cNvPr id="354" name="Google Shape;354;p31"/>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31"/>
            <p:cNvGrpSpPr/>
            <p:nvPr/>
          </p:nvGrpSpPr>
          <p:grpSpPr>
            <a:xfrm>
              <a:off x="7384385" y="3857442"/>
              <a:ext cx="523637" cy="498900"/>
              <a:chOff x="7384385" y="3857442"/>
              <a:chExt cx="523637" cy="498900"/>
            </a:xfrm>
          </p:grpSpPr>
          <p:sp>
            <p:nvSpPr>
              <p:cNvPr id="356" name="Google Shape;356;p31"/>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58" name="Google Shape;358;p31"/>
          <p:cNvPicPr preferRelativeResize="0"/>
          <p:nvPr/>
        </p:nvPicPr>
        <p:blipFill rotWithShape="1">
          <a:blip r:embed="rId4">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59" name="Google Shape;359;p31"/>
          <p:cNvGrpSpPr/>
          <p:nvPr/>
        </p:nvGrpSpPr>
        <p:grpSpPr>
          <a:xfrm>
            <a:off x="8110843" y="3443361"/>
            <a:ext cx="435785" cy="692277"/>
            <a:chOff x="7982421" y="3727763"/>
            <a:chExt cx="477311" cy="758244"/>
          </a:xfrm>
        </p:grpSpPr>
        <p:sp>
          <p:nvSpPr>
            <p:cNvPr id="360" name="Google Shape;360;p31"/>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8" name="Google Shape;368;p31"/>
          <p:cNvPicPr preferRelativeResize="0"/>
          <p:nvPr/>
        </p:nvPicPr>
        <p:blipFill rotWithShape="1">
          <a:blip r:embed="rId4">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GB">
                <a:latin typeface="Arial"/>
                <a:ea typeface="Arial"/>
                <a:cs typeface="Arial"/>
                <a:sym typeface="Arial"/>
              </a:rPr>
              <a:t>Modeling the role of police corruption in the reduction of organized crime: Mexico as a case study</a:t>
            </a:r>
            <a:endParaRPr/>
          </a:p>
        </p:txBody>
      </p:sp>
      <p:sp>
        <p:nvSpPr>
          <p:cNvPr id="235" name="Google Shape;235;p18"/>
          <p:cNvSpPr txBox="1"/>
          <p:nvPr>
            <p:ph idx="4294967295" type="body"/>
          </p:nvPr>
        </p:nvSpPr>
        <p:spPr>
          <a:xfrm>
            <a:off x="872200" y="3889550"/>
            <a:ext cx="5838000" cy="754800"/>
          </a:xfrm>
          <a:prstGeom prst="rect">
            <a:avLst/>
          </a:prstGeom>
        </p:spPr>
        <p:txBody>
          <a:bodyPr anchorCtr="0" anchor="t" bIns="91425" lIns="91425" spcFirstLastPara="1" rIns="91425" wrap="square" tIns="91425">
            <a:noAutofit/>
          </a:bodyPr>
          <a:lstStyle/>
          <a:p>
            <a:pPr indent="0" lvl="0" marL="0" rtl="0" algn="l">
              <a:spcBef>
                <a:spcPts val="1200"/>
              </a:spcBef>
              <a:spcAft>
                <a:spcPts val="1200"/>
              </a:spcAft>
              <a:buNone/>
            </a:pPr>
            <a:r>
              <a:rPr b="1" lang="en-GB" sz="1800">
                <a:latin typeface="Arial"/>
                <a:ea typeface="Arial"/>
                <a:cs typeface="Arial"/>
                <a:sym typeface="Arial"/>
              </a:rPr>
              <a:t>Andrés Aldana</a:t>
            </a:r>
            <a:r>
              <a:rPr lang="en-GB" sz="1800">
                <a:latin typeface="Arial"/>
                <a:ea typeface="Arial"/>
                <a:cs typeface="Arial"/>
                <a:sym typeface="Arial"/>
              </a:rPr>
              <a:t>, Hernán Larralde, Maximino Aldana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4504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1" name="Google Shape;241;p19"/>
          <p:cNvSpPr txBox="1"/>
          <p:nvPr>
            <p:ph idx="1" type="body"/>
          </p:nvPr>
        </p:nvSpPr>
        <p:spPr>
          <a:xfrm>
            <a:off x="1225025" y="1167775"/>
            <a:ext cx="4436400" cy="3466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sz="1400"/>
              <a:t>Model the role of police corruption in Mexico and its impact on the reduction of organized crime.</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GB" sz="1400"/>
              <a:t>Corruption is difficult to measure. Mostly done through perception surveys.</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GB" sz="1400"/>
              <a:t>How do crime levels change as a function of police corruption and its perception?</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GB" sz="1400"/>
              <a:t>Restoring public confidence in law enforcement could be as important as direct measures against corruption to reduce crime.</a:t>
            </a:r>
            <a:endParaRPr sz="1400"/>
          </a:p>
        </p:txBody>
      </p:sp>
      <p:pic>
        <p:nvPicPr>
          <p:cNvPr id="242" name="Google Shape;242;p19"/>
          <p:cNvPicPr preferRelativeResize="0"/>
          <p:nvPr/>
        </p:nvPicPr>
        <p:blipFill>
          <a:blip r:embed="rId3">
            <a:alphaModFix/>
          </a:blip>
          <a:stretch>
            <a:fillRect/>
          </a:stretch>
        </p:blipFill>
        <p:spPr>
          <a:xfrm>
            <a:off x="6081925" y="709275"/>
            <a:ext cx="2667374" cy="3335426"/>
          </a:xfrm>
          <a:prstGeom prst="rect">
            <a:avLst/>
          </a:prstGeom>
          <a:noFill/>
          <a:ln>
            <a:noFill/>
          </a:ln>
        </p:spPr>
      </p:pic>
      <p:sp>
        <p:nvSpPr>
          <p:cNvPr id="243" name="Google Shape;243;p19"/>
          <p:cNvSpPr txBox="1"/>
          <p:nvPr/>
        </p:nvSpPr>
        <p:spPr>
          <a:xfrm>
            <a:off x="6019600" y="4127200"/>
            <a:ext cx="2844900" cy="70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chemeClr val="lt1"/>
                </a:solidFill>
                <a:latin typeface="Lato"/>
                <a:ea typeface="Lato"/>
                <a:cs typeface="Lato"/>
                <a:sym typeface="Lato"/>
              </a:rPr>
              <a:t>Labeling Theory of Criminology</a:t>
            </a:r>
            <a:r>
              <a:rPr lang="en-GB" sz="1100">
                <a:solidFill>
                  <a:schemeClr val="lt1"/>
                </a:solidFill>
                <a:latin typeface="Lato"/>
                <a:ea typeface="Lato"/>
                <a:cs typeface="Lato"/>
                <a:sym typeface="Lato"/>
              </a:rPr>
              <a:t>: </a:t>
            </a:r>
            <a:endParaRPr sz="1100">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en-GB" sz="1100">
                <a:solidFill>
                  <a:schemeClr val="lt1"/>
                </a:solidFill>
                <a:latin typeface="Lato"/>
                <a:ea typeface="Lato"/>
                <a:cs typeface="Lato"/>
                <a:sym typeface="Lato"/>
              </a:rPr>
              <a:t>Labeling someone a criminal makes that person more likely to commit criminal acts</a:t>
            </a:r>
            <a:endParaRPr sz="11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0"/>
          <p:cNvSpPr txBox="1"/>
          <p:nvPr>
            <p:ph idx="1" type="body"/>
          </p:nvPr>
        </p:nvSpPr>
        <p:spPr>
          <a:xfrm>
            <a:off x="1100625" y="1168450"/>
            <a:ext cx="4290600" cy="3681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sz="1400"/>
              <a:t>Agent-based model to explore the dynamics between police corruption, public perception of corruption, and crime rates in Mexico.</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GB" sz="1400"/>
              <a:t>An agent-based model simulates interactions of individual agents to assess their effects on the system.</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GB" sz="1400"/>
              <a:t>Agents: police officers, criminals, regular citizens.</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GB" sz="1400"/>
              <a:t>Examine emergent behaviors arising from the rules governing individual actions and interactions.</a:t>
            </a:r>
            <a:endParaRPr sz="1400"/>
          </a:p>
        </p:txBody>
      </p:sp>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a:t>
            </a:r>
            <a:endParaRPr/>
          </a:p>
        </p:txBody>
      </p:sp>
      <p:pic>
        <p:nvPicPr>
          <p:cNvPr id="250" name="Google Shape;250;p20"/>
          <p:cNvPicPr preferRelativeResize="0"/>
          <p:nvPr/>
        </p:nvPicPr>
        <p:blipFill rotWithShape="1">
          <a:blip r:embed="rId3">
            <a:alphaModFix/>
          </a:blip>
          <a:srcRect b="0" l="1379" r="3463" t="0"/>
          <a:stretch/>
        </p:blipFill>
        <p:spPr>
          <a:xfrm>
            <a:off x="5699725" y="1168450"/>
            <a:ext cx="3160826" cy="3301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a:t>
            </a:r>
            <a:endParaRPr/>
          </a:p>
        </p:txBody>
      </p:sp>
      <p:sp>
        <p:nvSpPr>
          <p:cNvPr id="256" name="Google Shape;256;p21"/>
          <p:cNvSpPr txBox="1"/>
          <p:nvPr>
            <p:ph idx="1" type="body"/>
          </p:nvPr>
        </p:nvSpPr>
        <p:spPr>
          <a:xfrm>
            <a:off x="949175" y="1237625"/>
            <a:ext cx="4338300" cy="3646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sz="1400"/>
              <a:t>Simulation runs over time to observe how crime spreads across the population under different conditions.</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GB" sz="1400"/>
              <a:t>Simulations produce a variety of outcomes under different scenarios. Showing how changes in police corruption and public perception can impact crime incidence.</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GB" sz="1400"/>
              <a:t>Valuable tool for policymakers to improve public safety.</a:t>
            </a:r>
            <a:endParaRPr sz="1400"/>
          </a:p>
        </p:txBody>
      </p:sp>
      <p:pic>
        <p:nvPicPr>
          <p:cNvPr id="257" name="Google Shape;257;p21"/>
          <p:cNvPicPr preferRelativeResize="0"/>
          <p:nvPr/>
        </p:nvPicPr>
        <p:blipFill>
          <a:blip r:embed="rId3">
            <a:alphaModFix/>
          </a:blip>
          <a:stretch>
            <a:fillRect/>
          </a:stretch>
        </p:blipFill>
        <p:spPr>
          <a:xfrm>
            <a:off x="5623825" y="466919"/>
            <a:ext cx="2963999" cy="1509956"/>
          </a:xfrm>
          <a:prstGeom prst="rect">
            <a:avLst/>
          </a:prstGeom>
          <a:noFill/>
          <a:ln>
            <a:noFill/>
          </a:ln>
        </p:spPr>
      </p:pic>
      <p:pic>
        <p:nvPicPr>
          <p:cNvPr id="258" name="Google Shape;258;p21"/>
          <p:cNvPicPr preferRelativeResize="0"/>
          <p:nvPr/>
        </p:nvPicPr>
        <p:blipFill rotWithShape="1">
          <a:blip r:embed="rId4">
            <a:alphaModFix/>
          </a:blip>
          <a:srcRect b="1536" l="0" r="0" t="0"/>
          <a:stretch/>
        </p:blipFill>
        <p:spPr>
          <a:xfrm>
            <a:off x="5287475" y="2704419"/>
            <a:ext cx="3474676" cy="1647031"/>
          </a:xfrm>
          <a:prstGeom prst="rect">
            <a:avLst/>
          </a:prstGeom>
          <a:noFill/>
          <a:ln>
            <a:noFill/>
          </a:ln>
        </p:spPr>
      </p:pic>
      <p:sp>
        <p:nvSpPr>
          <p:cNvPr id="259" name="Google Shape;259;p21"/>
          <p:cNvSpPr txBox="1"/>
          <p:nvPr/>
        </p:nvSpPr>
        <p:spPr>
          <a:xfrm>
            <a:off x="5798150" y="1976875"/>
            <a:ext cx="29640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Lato"/>
                <a:ea typeface="Lato"/>
                <a:cs typeface="Lato"/>
                <a:sym typeface="Lato"/>
              </a:rPr>
              <a:t>Police officers have a corruption threshold 𝛳.</a:t>
            </a:r>
            <a:endParaRPr sz="1000">
              <a:solidFill>
                <a:schemeClr val="lt1"/>
              </a:solidFill>
              <a:latin typeface="Lato"/>
              <a:ea typeface="Lato"/>
              <a:cs typeface="Lato"/>
              <a:sym typeface="Lato"/>
            </a:endParaRPr>
          </a:p>
          <a:p>
            <a:pPr indent="0" lvl="0" marL="0" rtl="0" algn="l">
              <a:spcBef>
                <a:spcPts val="0"/>
              </a:spcBef>
              <a:spcAft>
                <a:spcPts val="0"/>
              </a:spcAft>
              <a:buNone/>
            </a:pPr>
            <a:r>
              <a:rPr lang="en-GB" sz="1000">
                <a:solidFill>
                  <a:schemeClr val="lt1"/>
                </a:solidFill>
                <a:latin typeface="Lato"/>
                <a:ea typeface="Lato"/>
                <a:cs typeface="Lato"/>
                <a:sym typeface="Lato"/>
              </a:rPr>
              <a:t>For honest officers, </a:t>
            </a:r>
            <a:r>
              <a:rPr lang="en-GB" sz="1000">
                <a:solidFill>
                  <a:schemeClr val="lt1"/>
                </a:solidFill>
                <a:latin typeface="Lato"/>
                <a:ea typeface="Lato"/>
                <a:cs typeface="Lato"/>
                <a:sym typeface="Lato"/>
              </a:rPr>
              <a:t>𝛳 = ∞.</a:t>
            </a:r>
            <a:endParaRPr sz="1000">
              <a:solidFill>
                <a:schemeClr val="lt1"/>
              </a:solidFill>
              <a:latin typeface="Lato"/>
              <a:ea typeface="Lato"/>
              <a:cs typeface="Lato"/>
              <a:sym typeface="Lato"/>
            </a:endParaRPr>
          </a:p>
        </p:txBody>
      </p:sp>
      <p:sp>
        <p:nvSpPr>
          <p:cNvPr id="260" name="Google Shape;260;p21"/>
          <p:cNvSpPr txBox="1"/>
          <p:nvPr/>
        </p:nvSpPr>
        <p:spPr>
          <a:xfrm>
            <a:off x="5555125" y="4351450"/>
            <a:ext cx="3101400" cy="54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Lato"/>
                <a:ea typeface="Lato"/>
                <a:cs typeface="Lato"/>
                <a:sym typeface="Lato"/>
              </a:rPr>
              <a:t>𝛳 corresponds to an</a:t>
            </a:r>
            <a:r>
              <a:rPr lang="en-GB" sz="1000">
                <a:solidFill>
                  <a:schemeClr val="lt1"/>
                </a:solidFill>
                <a:latin typeface="Lato"/>
                <a:ea typeface="Lato"/>
                <a:cs typeface="Lato"/>
                <a:sym typeface="Lato"/>
              </a:rPr>
              <a:t> officer’s level. Lower levels have a low </a:t>
            </a:r>
            <a:r>
              <a:rPr lang="en-GB" sz="1000">
                <a:solidFill>
                  <a:schemeClr val="lt1"/>
                </a:solidFill>
                <a:latin typeface="Lato"/>
                <a:ea typeface="Lato"/>
                <a:cs typeface="Lato"/>
                <a:sym typeface="Lato"/>
              </a:rPr>
              <a:t>𝛳</a:t>
            </a:r>
            <a:r>
              <a:rPr lang="en-GB" sz="1000">
                <a:solidFill>
                  <a:schemeClr val="lt1"/>
                </a:solidFill>
                <a:latin typeface="Lato"/>
                <a:ea typeface="Lato"/>
                <a:cs typeface="Lato"/>
                <a:sym typeface="Lato"/>
              </a:rPr>
              <a:t>, while higher ranking ones have a higher </a:t>
            </a:r>
            <a:r>
              <a:rPr lang="en-GB" sz="1000">
                <a:solidFill>
                  <a:schemeClr val="lt1"/>
                </a:solidFill>
                <a:latin typeface="Lato"/>
                <a:ea typeface="Lato"/>
                <a:cs typeface="Lato"/>
                <a:sym typeface="Lato"/>
              </a:rPr>
              <a:t>𝛳.</a:t>
            </a:r>
            <a:endParaRPr sz="10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2"/>
          <p:cNvSpPr txBox="1"/>
          <p:nvPr/>
        </p:nvSpPr>
        <p:spPr>
          <a:xfrm>
            <a:off x="4992175" y="1036149"/>
            <a:ext cx="3905100" cy="3522300"/>
          </a:xfrm>
          <a:prstGeom prst="rect">
            <a:avLst/>
          </a:prstGeom>
          <a:noFill/>
          <a:ln>
            <a:noFill/>
          </a:ln>
        </p:spPr>
        <p:txBody>
          <a:bodyPr anchorCtr="0" anchor="t" bIns="91425" lIns="91425" spcFirstLastPara="1" rIns="91425" wrap="square" tIns="91425">
            <a:norm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Relationship between crime incidence rate (y-axis) and percentage of honest officers (x-axis).</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Fraction of honest officers increases as we move to the right.</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Different colors indicate different levels of “maximum turning probability” (probability that an honest officer becomes corrupt).</a:t>
            </a:r>
            <a:endParaRPr>
              <a:solidFill>
                <a:schemeClr val="lt1"/>
              </a:solidFill>
              <a:latin typeface="Lato"/>
              <a:ea typeface="Lato"/>
              <a:cs typeface="Lato"/>
              <a:sym typeface="Lato"/>
            </a:endParaRPr>
          </a:p>
          <a:p>
            <a:pPr indent="-317500" lvl="0" marL="457200" rtl="0" algn="l">
              <a:spcBef>
                <a:spcPts val="1000"/>
              </a:spcBef>
              <a:spcAft>
                <a:spcPts val="1000"/>
              </a:spcAft>
              <a:buClr>
                <a:schemeClr val="lt1"/>
              </a:buClr>
              <a:buSzPts val="1400"/>
              <a:buFont typeface="Lato"/>
              <a:buChar char="●"/>
            </a:pPr>
            <a:r>
              <a:rPr lang="en-GB">
                <a:solidFill>
                  <a:schemeClr val="lt1"/>
                </a:solidFill>
                <a:latin typeface="Lato"/>
                <a:ea typeface="Lato"/>
                <a:cs typeface="Lato"/>
                <a:sym typeface="Lato"/>
              </a:rPr>
              <a:t>Solid lines represent no inflated perception of corruption, while dashed lines show an inflated perception.</a:t>
            </a:r>
            <a:endParaRPr>
              <a:solidFill>
                <a:schemeClr val="lt1"/>
              </a:solidFill>
              <a:latin typeface="Lato"/>
              <a:ea typeface="Lato"/>
              <a:cs typeface="Lato"/>
              <a:sym typeface="Lato"/>
            </a:endParaRPr>
          </a:p>
        </p:txBody>
      </p:sp>
      <p:pic>
        <p:nvPicPr>
          <p:cNvPr id="266" name="Google Shape;266;p22"/>
          <p:cNvPicPr preferRelativeResize="0"/>
          <p:nvPr/>
        </p:nvPicPr>
        <p:blipFill rotWithShape="1">
          <a:blip r:embed="rId3">
            <a:alphaModFix/>
          </a:blip>
          <a:srcRect b="0" l="2611" r="3799" t="0"/>
          <a:stretch/>
        </p:blipFill>
        <p:spPr>
          <a:xfrm>
            <a:off x="416175" y="1712450"/>
            <a:ext cx="4455699" cy="2478675"/>
          </a:xfrm>
          <a:prstGeom prst="rect">
            <a:avLst/>
          </a:prstGeom>
          <a:noFill/>
          <a:ln>
            <a:noFill/>
          </a:ln>
        </p:spPr>
      </p:pic>
      <p:sp>
        <p:nvSpPr>
          <p:cNvPr id="267" name="Google Shape;267;p22"/>
          <p:cNvSpPr txBox="1"/>
          <p:nvPr>
            <p:ph type="title"/>
          </p:nvPr>
        </p:nvSpPr>
        <p:spPr>
          <a:xfrm>
            <a:off x="1297500" y="393750"/>
            <a:ext cx="32745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Main Findings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3"/>
          <p:cNvSpPr txBox="1"/>
          <p:nvPr/>
        </p:nvSpPr>
        <p:spPr>
          <a:xfrm>
            <a:off x="4668375" y="138750"/>
            <a:ext cx="4318800" cy="4866000"/>
          </a:xfrm>
          <a:prstGeom prst="rect">
            <a:avLst/>
          </a:prstGeom>
          <a:noFill/>
          <a:ln>
            <a:noFill/>
          </a:ln>
        </p:spPr>
        <p:txBody>
          <a:bodyPr anchorCtr="0" anchor="t" bIns="91425" lIns="91425" spcFirstLastPara="1" rIns="91425" wrap="square" tIns="91425">
            <a:noAutofit/>
          </a:bodyPr>
          <a:lstStyle/>
          <a:p>
            <a:pPr indent="-317500" lvl="0" marL="457200" rtl="0" algn="l">
              <a:lnSpc>
                <a:spcPct val="90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Figure A shows the correlation between crime incidences and 25 different indicators of Social welfare.</a:t>
            </a:r>
            <a:endParaRPr>
              <a:solidFill>
                <a:schemeClr val="lt1"/>
              </a:solidFill>
              <a:latin typeface="Lato"/>
              <a:ea typeface="Lato"/>
              <a:cs typeface="Lato"/>
              <a:sym typeface="Lato"/>
            </a:endParaRPr>
          </a:p>
          <a:p>
            <a:pPr indent="-317500" lvl="0" marL="457200" rtl="0" algn="l">
              <a:lnSpc>
                <a:spcPct val="90000"/>
              </a:lnSpc>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Crime is not significatively correlated with social </a:t>
            </a:r>
            <a:r>
              <a:rPr lang="en-GB">
                <a:solidFill>
                  <a:schemeClr val="lt1"/>
                </a:solidFill>
                <a:latin typeface="Lato"/>
                <a:ea typeface="Lato"/>
                <a:cs typeface="Lato"/>
                <a:sym typeface="Lato"/>
              </a:rPr>
              <a:t>welfare</a:t>
            </a:r>
            <a:r>
              <a:rPr lang="en-GB">
                <a:solidFill>
                  <a:schemeClr val="lt1"/>
                </a:solidFill>
                <a:latin typeface="Lato"/>
                <a:ea typeface="Lato"/>
                <a:cs typeface="Lato"/>
                <a:sym typeface="Lato"/>
              </a:rPr>
              <a:t> indicators such as family income, poverty, education, etc.</a:t>
            </a:r>
            <a:endParaRPr>
              <a:solidFill>
                <a:schemeClr val="lt1"/>
              </a:solidFill>
              <a:latin typeface="Lato"/>
              <a:ea typeface="Lato"/>
              <a:cs typeface="Lato"/>
              <a:sym typeface="Lato"/>
            </a:endParaRPr>
          </a:p>
          <a:p>
            <a:pPr indent="-317500" lvl="0" marL="457200" rtl="0" algn="l">
              <a:lnSpc>
                <a:spcPct val="90000"/>
              </a:lnSpc>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Crime is anti-correlated with trust and confidence in police corporations and the justice system (red dots, first row and column).</a:t>
            </a:r>
            <a:endParaRPr>
              <a:solidFill>
                <a:schemeClr val="lt1"/>
              </a:solidFill>
              <a:latin typeface="Lato"/>
              <a:ea typeface="Lato"/>
              <a:cs typeface="Lato"/>
              <a:sym typeface="Lato"/>
            </a:endParaRPr>
          </a:p>
          <a:p>
            <a:pPr indent="-317500" lvl="0" marL="457200" rtl="0" algn="l">
              <a:lnSpc>
                <a:spcPct val="90000"/>
              </a:lnSpc>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Crime is positively correlated to GDP (First row, blue dot)</a:t>
            </a:r>
            <a:endParaRPr>
              <a:solidFill>
                <a:schemeClr val="lt1"/>
              </a:solidFill>
              <a:latin typeface="Lato"/>
              <a:ea typeface="Lato"/>
              <a:cs typeface="Lato"/>
              <a:sym typeface="Lato"/>
            </a:endParaRPr>
          </a:p>
          <a:p>
            <a:pPr indent="-317500" lvl="0" marL="457200" rtl="0" algn="l">
              <a:lnSpc>
                <a:spcPct val="90000"/>
              </a:lnSpc>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Crime is higher, citizens trust in the police and justice system is considerably lower.</a:t>
            </a:r>
            <a:endParaRPr>
              <a:solidFill>
                <a:schemeClr val="lt1"/>
              </a:solidFill>
              <a:latin typeface="Lato"/>
              <a:ea typeface="Lato"/>
              <a:cs typeface="Lato"/>
              <a:sym typeface="Lato"/>
            </a:endParaRPr>
          </a:p>
          <a:p>
            <a:pPr indent="-317500" lvl="0" marL="457200" rtl="0" algn="l">
              <a:lnSpc>
                <a:spcPct val="90000"/>
              </a:lnSpc>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Reason for this anticorrelation may be due, indeed, to there being more police corruption in the regions affected with higher crime rates. </a:t>
            </a:r>
            <a:endParaRPr>
              <a:solidFill>
                <a:schemeClr val="lt1"/>
              </a:solidFill>
              <a:latin typeface="Lato"/>
              <a:ea typeface="Lato"/>
              <a:cs typeface="Lato"/>
              <a:sym typeface="Lato"/>
            </a:endParaRPr>
          </a:p>
          <a:p>
            <a:pPr indent="-317500" lvl="0" marL="457200" rtl="0" algn="l">
              <a:lnSpc>
                <a:spcPct val="90000"/>
              </a:lnSpc>
              <a:spcBef>
                <a:spcPts val="1000"/>
              </a:spcBef>
              <a:spcAft>
                <a:spcPts val="1000"/>
              </a:spcAft>
              <a:buClr>
                <a:schemeClr val="lt1"/>
              </a:buClr>
              <a:buSzPts val="1400"/>
              <a:buFont typeface="Lato"/>
              <a:buChar char="●"/>
            </a:pPr>
            <a:r>
              <a:rPr lang="en-GB">
                <a:solidFill>
                  <a:schemeClr val="lt1"/>
                </a:solidFill>
                <a:latin typeface="Lato"/>
                <a:ea typeface="Lato"/>
                <a:cs typeface="Lato"/>
                <a:sym typeface="Lato"/>
              </a:rPr>
              <a:t>Another possibility is that it is easy to get away with the crime due to less trust in the judicial system. </a:t>
            </a:r>
            <a:endParaRPr>
              <a:solidFill>
                <a:schemeClr val="lt1"/>
              </a:solidFill>
              <a:latin typeface="Lato"/>
              <a:ea typeface="Lato"/>
              <a:cs typeface="Lato"/>
              <a:sym typeface="Lato"/>
            </a:endParaRPr>
          </a:p>
        </p:txBody>
      </p:sp>
      <p:pic>
        <p:nvPicPr>
          <p:cNvPr id="273" name="Google Shape;273;p23"/>
          <p:cNvPicPr preferRelativeResize="0"/>
          <p:nvPr/>
        </p:nvPicPr>
        <p:blipFill rotWithShape="1">
          <a:blip r:embed="rId3">
            <a:alphaModFix/>
          </a:blip>
          <a:srcRect b="0" l="5460" r="4587" t="1941"/>
          <a:stretch/>
        </p:blipFill>
        <p:spPr>
          <a:xfrm>
            <a:off x="1138750" y="388000"/>
            <a:ext cx="3148849" cy="3118076"/>
          </a:xfrm>
          <a:prstGeom prst="rect">
            <a:avLst/>
          </a:prstGeom>
          <a:noFill/>
          <a:ln>
            <a:noFill/>
          </a:ln>
        </p:spPr>
      </p:pic>
      <p:pic>
        <p:nvPicPr>
          <p:cNvPr id="274" name="Google Shape;274;p23"/>
          <p:cNvPicPr preferRelativeResize="0"/>
          <p:nvPr/>
        </p:nvPicPr>
        <p:blipFill rotWithShape="1">
          <a:blip r:embed="rId4">
            <a:alphaModFix/>
          </a:blip>
          <a:srcRect b="0" l="10004" r="3527" t="6156"/>
          <a:stretch/>
        </p:blipFill>
        <p:spPr>
          <a:xfrm>
            <a:off x="261975" y="3657875"/>
            <a:ext cx="4406400" cy="1233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4"/>
          <p:cNvSpPr txBox="1"/>
          <p:nvPr/>
        </p:nvSpPr>
        <p:spPr>
          <a:xfrm>
            <a:off x="4863625" y="408550"/>
            <a:ext cx="3905100" cy="4264800"/>
          </a:xfrm>
          <a:prstGeom prst="rect">
            <a:avLst/>
          </a:prstGeom>
          <a:noFill/>
          <a:ln>
            <a:noFill/>
          </a:ln>
        </p:spPr>
        <p:txBody>
          <a:bodyPr anchorCtr="0" anchor="t" bIns="91425" lIns="91425" spcFirstLastPara="1" rIns="91425" wrap="square" tIns="91425">
            <a:norm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In the simulation model,</a:t>
            </a:r>
            <a:r>
              <a:rPr lang="en-GB">
                <a:solidFill>
                  <a:schemeClr val="lt1"/>
                </a:solidFill>
                <a:latin typeface="Lato"/>
                <a:ea typeface="Lato"/>
                <a:cs typeface="Lato"/>
                <a:sym typeface="Lato"/>
              </a:rPr>
              <a:t> after</a:t>
            </a:r>
            <a:r>
              <a:rPr lang="en-GB">
                <a:solidFill>
                  <a:schemeClr val="lt1"/>
                </a:solidFill>
                <a:latin typeface="Lato"/>
                <a:ea typeface="Lato"/>
                <a:cs typeface="Lato"/>
                <a:sym typeface="Lato"/>
              </a:rPr>
              <a:t> </a:t>
            </a:r>
            <a:r>
              <a:rPr lang="en-GB">
                <a:solidFill>
                  <a:schemeClr val="lt1"/>
                </a:solidFill>
                <a:latin typeface="Lato"/>
                <a:ea typeface="Lato"/>
                <a:cs typeface="Lato"/>
                <a:sym typeface="Lato"/>
              </a:rPr>
              <a:t>300 weeks all money from 80% of the richest criminals in the criminal network is seized. (vertical line)</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Number of arrests sharply increase after the blocking, indicating there is not enough money to bribe the police officers and get away.</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Total money in the criminal network decreases after the blocking, but returns to previous maximum after a while.</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This implies that the amount of crime-associated money that is confiscated has little impact on the long-term crime incidence.</a:t>
            </a:r>
            <a:endParaRPr>
              <a:solidFill>
                <a:schemeClr val="lt1"/>
              </a:solidFill>
              <a:latin typeface="Lato"/>
              <a:ea typeface="Lato"/>
              <a:cs typeface="Lato"/>
              <a:sym typeface="Lato"/>
            </a:endParaRPr>
          </a:p>
        </p:txBody>
      </p:sp>
      <p:pic>
        <p:nvPicPr>
          <p:cNvPr id="280" name="Google Shape;280;p24"/>
          <p:cNvPicPr preferRelativeResize="0"/>
          <p:nvPr/>
        </p:nvPicPr>
        <p:blipFill rotWithShape="1">
          <a:blip r:embed="rId3">
            <a:alphaModFix/>
          </a:blip>
          <a:srcRect b="1212" l="2151" r="7432" t="4802"/>
          <a:stretch/>
        </p:blipFill>
        <p:spPr>
          <a:xfrm>
            <a:off x="1201250" y="785400"/>
            <a:ext cx="3541900" cy="3646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5"/>
          <p:cNvSpPr txBox="1"/>
          <p:nvPr/>
        </p:nvSpPr>
        <p:spPr>
          <a:xfrm>
            <a:off x="4992175" y="681300"/>
            <a:ext cx="3905100" cy="3831300"/>
          </a:xfrm>
          <a:prstGeom prst="rect">
            <a:avLst/>
          </a:prstGeom>
          <a:noFill/>
          <a:ln>
            <a:noFill/>
          </a:ln>
        </p:spPr>
        <p:txBody>
          <a:bodyPr anchorCtr="0" anchor="t" bIns="91425" lIns="91425" spcFirstLastPara="1" rIns="91425" wrap="square" tIns="91425">
            <a:norm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Evolution of the criminal network.</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Figure A shows an initial fully connected criminal network, which exhibits a scale-free-like topology. Hubs can be seen in the network.</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Figures B, C, and D show the effects of police officers capturing criminals.</a:t>
            </a:r>
            <a:endParaRPr>
              <a:solidFill>
                <a:schemeClr val="lt1"/>
              </a:solidFill>
              <a:latin typeface="Lato"/>
              <a:ea typeface="Lato"/>
              <a:cs typeface="Lato"/>
              <a:sym typeface="Lato"/>
            </a:endParaRPr>
          </a:p>
          <a:p>
            <a:pPr indent="-317500" lvl="0" marL="457200" rtl="0" algn="l">
              <a:spcBef>
                <a:spcPts val="1000"/>
              </a:spcBef>
              <a:spcAft>
                <a:spcPts val="0"/>
              </a:spcAft>
              <a:buClr>
                <a:schemeClr val="lt1"/>
              </a:buClr>
              <a:buSzPts val="1400"/>
              <a:buFont typeface="Lato"/>
              <a:buChar char="●"/>
            </a:pPr>
            <a:r>
              <a:rPr lang="en-GB">
                <a:solidFill>
                  <a:schemeClr val="lt1"/>
                </a:solidFill>
                <a:latin typeface="Lato"/>
                <a:ea typeface="Lato"/>
                <a:cs typeface="Lato"/>
                <a:sym typeface="Lato"/>
              </a:rPr>
              <a:t>This leads to the main criminal network breaking down into smaller subnetworks.</a:t>
            </a:r>
            <a:endParaRPr>
              <a:solidFill>
                <a:schemeClr val="lt1"/>
              </a:solidFill>
              <a:latin typeface="Lato"/>
              <a:ea typeface="Lato"/>
              <a:cs typeface="Lato"/>
              <a:sym typeface="Lato"/>
            </a:endParaRPr>
          </a:p>
          <a:p>
            <a:pPr indent="-317500" lvl="0" marL="457200" rtl="0" algn="l">
              <a:spcBef>
                <a:spcPts val="1000"/>
              </a:spcBef>
              <a:spcAft>
                <a:spcPts val="1000"/>
              </a:spcAft>
              <a:buClr>
                <a:schemeClr val="lt1"/>
              </a:buClr>
              <a:buSzPts val="1400"/>
              <a:buFont typeface="Lato"/>
              <a:buChar char="●"/>
            </a:pPr>
            <a:r>
              <a:rPr lang="en-GB">
                <a:solidFill>
                  <a:schemeClr val="lt1"/>
                </a:solidFill>
                <a:latin typeface="Lato"/>
                <a:ea typeface="Lato"/>
                <a:cs typeface="Lato"/>
                <a:sym typeface="Lato"/>
              </a:rPr>
              <a:t>Figure E shows a steady increase in the number of criminal cells.</a:t>
            </a:r>
            <a:endParaRPr>
              <a:solidFill>
                <a:schemeClr val="lt1"/>
              </a:solidFill>
              <a:latin typeface="Lato"/>
              <a:ea typeface="Lato"/>
              <a:cs typeface="Lato"/>
              <a:sym typeface="Lato"/>
            </a:endParaRPr>
          </a:p>
        </p:txBody>
      </p:sp>
      <p:pic>
        <p:nvPicPr>
          <p:cNvPr id="286" name="Google Shape;286;p25"/>
          <p:cNvPicPr preferRelativeResize="0"/>
          <p:nvPr/>
        </p:nvPicPr>
        <p:blipFill rotWithShape="1">
          <a:blip r:embed="rId3">
            <a:alphaModFix/>
          </a:blip>
          <a:srcRect b="2073" l="2930" r="2854" t="2806"/>
          <a:stretch/>
        </p:blipFill>
        <p:spPr>
          <a:xfrm>
            <a:off x="1466000" y="293925"/>
            <a:ext cx="2728425" cy="2931599"/>
          </a:xfrm>
          <a:prstGeom prst="rect">
            <a:avLst/>
          </a:prstGeom>
          <a:noFill/>
          <a:ln>
            <a:noFill/>
          </a:ln>
        </p:spPr>
      </p:pic>
      <p:pic>
        <p:nvPicPr>
          <p:cNvPr id="287" name="Google Shape;287;p25"/>
          <p:cNvPicPr preferRelativeResize="0"/>
          <p:nvPr/>
        </p:nvPicPr>
        <p:blipFill rotWithShape="1">
          <a:blip r:embed="rId4">
            <a:alphaModFix/>
          </a:blip>
          <a:srcRect b="0" l="0" r="3781" t="1951"/>
          <a:stretch/>
        </p:blipFill>
        <p:spPr>
          <a:xfrm>
            <a:off x="1186125" y="3412900"/>
            <a:ext cx="3168849" cy="1571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